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15229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690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3956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6293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2397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1285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781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Empathy for students</a:t>
            </a:r>
          </a:p>
        </p:txBody>
      </p:sp>
    </p:spTree>
    <p:extLst>
      <p:ext uri="{BB962C8B-B14F-4D97-AF65-F5344CB8AC3E}">
        <p14:creationId xmlns:p14="http://schemas.microsoft.com/office/powerpoint/2010/main" val="3753197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1912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529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3557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221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372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372035" y="233279"/>
            <a:ext cx="8399999" cy="333060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372035" y="3678300"/>
            <a:ext cx="8399999" cy="904800"/>
          </a:xfrm>
          <a:prstGeom prst="roundRect">
            <a:avLst>
              <a:gd name="adj" fmla="val 1524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473108"/>
            <a:ext cx="7772400" cy="2842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685800" y="3896921"/>
            <a:ext cx="7772400" cy="46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372035" y="1163170"/>
            <a:ext cx="4114800" cy="38778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/>
          <p:nvPr/>
        </p:nvSpPr>
        <p:spPr>
          <a:xfrm>
            <a:off x="4657164" y="1163170"/>
            <a:ext cx="4114800" cy="38778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 rot="10800000" flipH="1">
            <a:off x="372035" y="59"/>
            <a:ext cx="8399999" cy="10497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72035" y="4276652"/>
            <a:ext cx="8399999" cy="649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72035" y="233279"/>
            <a:ext cx="8399999" cy="3868499"/>
          </a:xfrm>
          <a:prstGeom prst="roundRect">
            <a:avLst>
              <a:gd name="adj" fmla="val 2776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372035" y="235584"/>
            <a:ext cx="8399999" cy="4672199"/>
          </a:xfrm>
          <a:prstGeom prst="roundRect">
            <a:avLst>
              <a:gd name="adj" fmla="val 2255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sz="36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607464" y="4749873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k12albemarle.org/acpscai15/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685800" y="451858"/>
            <a:ext cx="7772400" cy="28421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#ACPSCAI15</a:t>
            </a:r>
          </a:p>
          <a:p>
            <a:pPr algn="ctr">
              <a:spcBef>
                <a:spcPts val="0"/>
              </a:spcBef>
              <a:buNone/>
            </a:pPr>
            <a:endParaRPr sz="4800" dirty="0"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685800" y="3896921"/>
            <a:ext cx="7772400" cy="460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Designing Student-Centered Learning Experiences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Explore Innovations</a:t>
            </a:r>
          </a:p>
          <a:p>
            <a:pPr marL="457200" lvl="0" indent="-381000">
              <a:buClr>
                <a:srgbClr val="4A86E8"/>
              </a:buClr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Form Design </a:t>
            </a:r>
            <a:r>
              <a:rPr lang="en" sz="2400" dirty="0" smtClean="0">
                <a:solidFill>
                  <a:srgbClr val="4A86E8"/>
                </a:solidFill>
              </a:rPr>
              <a:t>Teams</a:t>
            </a:r>
            <a:r>
              <a:rPr lang="en-US" sz="2400" dirty="0">
                <a:solidFill>
                  <a:srgbClr val="4A86E8"/>
                </a:solidFill>
              </a:rPr>
              <a:t> </a:t>
            </a:r>
            <a:r>
              <a:rPr lang="en-US" sz="1800" dirty="0">
                <a:solidFill>
                  <a:srgbClr val="4A86E8"/>
                </a:solidFill>
              </a:rPr>
              <a:t>(45)</a:t>
            </a:r>
            <a:endParaRPr lang="en" sz="1800" dirty="0">
              <a:solidFill>
                <a:srgbClr val="4A86E8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 smtClean="0">
                <a:solidFill>
                  <a:srgbClr val="4A86E8"/>
                </a:solidFill>
              </a:rPr>
              <a:t>Design </a:t>
            </a:r>
            <a:r>
              <a:rPr lang="en" sz="2400" dirty="0">
                <a:solidFill>
                  <a:srgbClr val="4A86E8"/>
                </a:solidFill>
              </a:rPr>
              <a:t>Learning 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000000"/>
                </a:solidFill>
              </a:rPr>
              <a:t>Share with School Team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Commit to Next Steps</a:t>
            </a:r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3925" y="1200150"/>
            <a:ext cx="3725700" cy="37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Explore Innovations</a:t>
            </a:r>
          </a:p>
          <a:p>
            <a:pPr marL="457200" lvl="0" indent="-381000">
              <a:buClr>
                <a:srgbClr val="4A86E8"/>
              </a:buClr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Form Design </a:t>
            </a:r>
            <a:r>
              <a:rPr lang="en" sz="2400" dirty="0" smtClean="0">
                <a:solidFill>
                  <a:srgbClr val="4A86E8"/>
                </a:solidFill>
              </a:rPr>
              <a:t>Teams</a:t>
            </a:r>
            <a:r>
              <a:rPr lang="en-US" sz="2400" dirty="0">
                <a:solidFill>
                  <a:srgbClr val="4A86E8"/>
                </a:solidFill>
              </a:rPr>
              <a:t> </a:t>
            </a:r>
            <a:r>
              <a:rPr lang="en-US" sz="1800" dirty="0">
                <a:solidFill>
                  <a:srgbClr val="4A86E8"/>
                </a:solidFill>
              </a:rPr>
              <a:t>(45)</a:t>
            </a:r>
            <a:endParaRPr lang="en" sz="1800" dirty="0">
              <a:solidFill>
                <a:srgbClr val="4A86E8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 smtClean="0">
                <a:solidFill>
                  <a:srgbClr val="4A86E8"/>
                </a:solidFill>
              </a:rPr>
              <a:t>Design </a:t>
            </a:r>
            <a:r>
              <a:rPr lang="en" sz="2400" dirty="0">
                <a:solidFill>
                  <a:srgbClr val="4A86E8"/>
                </a:solidFill>
              </a:rPr>
              <a:t>Learning 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Share with School Team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000000"/>
                </a:solidFill>
              </a:rPr>
              <a:t>Commit to Next Steps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200" dirty="0">
                <a:solidFill>
                  <a:srgbClr val="000000"/>
                </a:solidFill>
              </a:rPr>
              <a:t>I will intentionally focus on making student learning more student-driven. </a:t>
            </a:r>
          </a:p>
          <a:p>
            <a:pPr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 sz="1200" dirty="0">
                <a:solidFill>
                  <a:srgbClr val="000000"/>
                </a:solidFill>
              </a:rPr>
              <a:t>I am really excited to implement Genius Hour in my classroom. I have many curious students, and I can't wait to give them time specifically to investigate what they are interested in learning.</a:t>
            </a:r>
          </a:p>
          <a:p>
            <a:pPr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 sz="1200" dirty="0">
                <a:solidFill>
                  <a:srgbClr val="000000"/>
                </a:solidFill>
              </a:rPr>
              <a:t>I will be enthusiastically creating new and exciting experiences for my students to help them develop the "soft skills" they will need for success throughout their lives.</a:t>
            </a:r>
          </a:p>
          <a:p>
            <a:pPr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200" dirty="0">
                <a:solidFill>
                  <a:srgbClr val="000000"/>
                </a:solidFill>
              </a:rPr>
              <a:t>I would explain that I worked with colleagues to develop a multi-disciplinary lesson about WWI using an inquiry-based learning approach.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291461"/>
            <a:ext cx="8229600" cy="70546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What are our next steps?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dirty="0"/>
              <a:t>July Professional Learning Sessions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dirty="0"/>
              <a:t>Making Connections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dirty="0" smtClean="0"/>
              <a:t>Start </a:t>
            </a:r>
            <a:r>
              <a:rPr lang="en" dirty="0" smtClean="0"/>
              <a:t>Think</a:t>
            </a:r>
            <a:r>
              <a:rPr lang="en-US" dirty="0" err="1" smtClean="0"/>
              <a:t>ing</a:t>
            </a:r>
            <a:r>
              <a:rPr lang="en" dirty="0" smtClean="0"/>
              <a:t> </a:t>
            </a:r>
            <a:r>
              <a:rPr lang="en" dirty="0"/>
              <a:t>about CAI 2016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Shape 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025" y="429450"/>
            <a:ext cx="7574874" cy="439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was the focus?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How can we </a:t>
            </a:r>
            <a:r>
              <a:rPr lang="en" b="1"/>
              <a:t>design</a:t>
            </a:r>
            <a:r>
              <a:rPr lang="en"/>
              <a:t> learning experiences for our students that encourage their growth in lifelong learner competencies?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How does this connect to the work of our division?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endParaRPr sz="3600" b="1">
              <a:solidFill>
                <a:srgbClr val="000000"/>
              </a:solidFill>
            </a:endParaRPr>
          </a:p>
          <a:p>
            <a:pPr algn="ctr" rtl="0">
              <a:spcBef>
                <a:spcPts val="0"/>
              </a:spcBef>
              <a:buNone/>
            </a:pPr>
            <a:r>
              <a:rPr lang="en" sz="3600">
                <a:solidFill>
                  <a:srgbClr val="000000"/>
                </a:solidFill>
              </a:rPr>
              <a:t>“To create meaningful innovations, you need to know your users</a:t>
            </a:r>
          </a:p>
          <a:p>
            <a:pPr algn="ctr">
              <a:spcBef>
                <a:spcPts val="0"/>
              </a:spcBef>
              <a:buNone/>
            </a:pPr>
            <a:r>
              <a:rPr lang="en" sz="3600">
                <a:solidFill>
                  <a:srgbClr val="000000"/>
                </a:solidFill>
              </a:rPr>
              <a:t>and care about their lives.”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Who came together to collaborate?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179 Teachers and Instructional Coaches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43 Administrators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19 Central Staff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</a:rPr>
              <a:t>Explore Innovations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4A86E8"/>
                </a:solidFill>
              </a:rPr>
              <a:t>Form Design Teams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4A86E8"/>
                </a:solidFill>
              </a:rPr>
              <a:t>Design Learning 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4A86E8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4A86E8"/>
                </a:solidFill>
              </a:rPr>
              <a:t>Share with School Team</a:t>
            </a:r>
          </a:p>
          <a:p>
            <a:pPr marL="457200" lvl="0" indent="-38100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>
                <a:solidFill>
                  <a:srgbClr val="4A86E8"/>
                </a:solidFill>
              </a:rPr>
              <a:t>Commit to Next Steps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73" name="Shape 73"/>
          <p:cNvPicPr preferRelativeResize="0"/>
          <p:nvPr/>
        </p:nvPicPr>
        <p:blipFill rotWithShape="1">
          <a:blip r:embed="rId3">
            <a:alphaModFix/>
          </a:blip>
          <a:srcRect l="-2270" t="23829" r="2269" b="15365"/>
          <a:stretch/>
        </p:blipFill>
        <p:spPr>
          <a:xfrm>
            <a:off x="4761337" y="1270075"/>
            <a:ext cx="3847774" cy="3310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Explore Innovations</a:t>
            </a:r>
          </a:p>
          <a:p>
            <a:pPr marL="457200" indent="-381000">
              <a:buClr>
                <a:srgbClr val="000000"/>
              </a:buClr>
              <a:buFont typeface="Arial"/>
              <a:buChar char="●"/>
            </a:pPr>
            <a:r>
              <a:rPr lang="en" sz="2400" dirty="0">
                <a:solidFill>
                  <a:srgbClr val="000000"/>
                </a:solidFill>
              </a:rPr>
              <a:t>Form Design </a:t>
            </a:r>
            <a:r>
              <a:rPr lang="en" sz="2400" dirty="0" smtClean="0">
                <a:solidFill>
                  <a:srgbClr val="000000"/>
                </a:solidFill>
              </a:rPr>
              <a:t>Teams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(45)</a:t>
            </a:r>
            <a:endParaRPr lang="en" sz="1800" dirty="0">
              <a:solidFill>
                <a:schemeClr val="tx1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Design Learning 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Share with School Team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Commit to Next Steps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075" y="1565725"/>
            <a:ext cx="3992725" cy="299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Explore Innovations</a:t>
            </a:r>
          </a:p>
          <a:p>
            <a:pPr marL="457200" lvl="0" indent="-381000">
              <a:buClr>
                <a:srgbClr val="4A86E8"/>
              </a:buClr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Form Design </a:t>
            </a:r>
            <a:r>
              <a:rPr lang="en" sz="2400" dirty="0" smtClean="0">
                <a:solidFill>
                  <a:srgbClr val="4A86E8"/>
                </a:solidFill>
              </a:rPr>
              <a:t>Teams</a:t>
            </a:r>
            <a:r>
              <a:rPr lang="en-US" sz="2400" dirty="0" smtClean="0">
                <a:solidFill>
                  <a:srgbClr val="4A86E8"/>
                </a:solidFill>
              </a:rPr>
              <a:t> </a:t>
            </a:r>
            <a:r>
              <a:rPr lang="en-US" sz="1800" dirty="0">
                <a:solidFill>
                  <a:srgbClr val="4A86E8"/>
                </a:solidFill>
              </a:rPr>
              <a:t>(45)</a:t>
            </a:r>
            <a:endParaRPr lang="en" sz="1800" dirty="0">
              <a:solidFill>
                <a:srgbClr val="4A86E8"/>
              </a:solidFill>
            </a:endParaRPr>
          </a:p>
          <a:p>
            <a:pPr marL="457200" indent="-381000">
              <a:buClr>
                <a:srgbClr val="4A86E8"/>
              </a:buClr>
              <a:buFont typeface="Arial"/>
              <a:buChar char="●"/>
            </a:pPr>
            <a:r>
              <a:rPr lang="en" sz="2400" dirty="0" smtClean="0">
                <a:solidFill>
                  <a:srgbClr val="000000"/>
                </a:solidFill>
              </a:rPr>
              <a:t>Design </a:t>
            </a:r>
            <a:r>
              <a:rPr lang="en" sz="2400" dirty="0">
                <a:solidFill>
                  <a:srgbClr val="000000"/>
                </a:solidFill>
              </a:rPr>
              <a:t>Learning</a:t>
            </a:r>
            <a:r>
              <a:rPr lang="en" sz="2400" dirty="0">
                <a:solidFill>
                  <a:srgbClr val="4A86E8"/>
                </a:solidFill>
              </a:rPr>
              <a:t> </a:t>
            </a:r>
            <a:r>
              <a:rPr lang="en" sz="2400" dirty="0">
                <a:solidFill>
                  <a:srgbClr val="000000"/>
                </a:solidFill>
              </a:rPr>
              <a:t>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Share with School Team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Commit to Next Steps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300" y="1531012"/>
            <a:ext cx="3925500" cy="2944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was the process?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Explore Innovations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Form Design </a:t>
            </a:r>
            <a:r>
              <a:rPr lang="en" sz="2400" dirty="0" smtClean="0">
                <a:solidFill>
                  <a:srgbClr val="4A86E8"/>
                </a:solidFill>
              </a:rPr>
              <a:t>Teams</a:t>
            </a:r>
            <a:r>
              <a:rPr lang="en-US" sz="2400" dirty="0" smtClean="0">
                <a:solidFill>
                  <a:srgbClr val="4A86E8"/>
                </a:solidFill>
              </a:rPr>
              <a:t> </a:t>
            </a:r>
            <a:r>
              <a:rPr lang="en-US" sz="1800" dirty="0" smtClean="0">
                <a:solidFill>
                  <a:srgbClr val="4A86E8"/>
                </a:solidFill>
              </a:rPr>
              <a:t>(45)</a:t>
            </a:r>
            <a:endParaRPr lang="en" sz="1800" dirty="0">
              <a:solidFill>
                <a:srgbClr val="4A86E8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Design Learning Experiences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000000"/>
                </a:solidFill>
              </a:rPr>
              <a:t>Get/Give Feedback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Share with School Team</a:t>
            </a:r>
          </a:p>
          <a:p>
            <a:pPr marL="457200" lvl="0" indent="-381000" rtl="0">
              <a:spcBef>
                <a:spcPts val="0"/>
              </a:spcBef>
              <a:buClr>
                <a:srgbClr val="4A86E8"/>
              </a:buClr>
              <a:buSzPct val="100000"/>
              <a:buFont typeface="Arial"/>
              <a:buChar char="●"/>
            </a:pPr>
            <a:r>
              <a:rPr lang="en" sz="2400" dirty="0">
                <a:solidFill>
                  <a:srgbClr val="4A86E8"/>
                </a:solidFill>
              </a:rPr>
              <a:t>Commit to Next Steps</a:t>
            </a: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 t="-21735" b="40481"/>
          <a:stretch/>
        </p:blipFill>
        <p:spPr>
          <a:xfrm>
            <a:off x="4816525" y="409175"/>
            <a:ext cx="3762623" cy="4204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bel">
  <a:themeElements>
    <a:clrScheme name="Custom 352">
      <a:dk1>
        <a:srgbClr val="333333"/>
      </a:dk1>
      <a:lt1>
        <a:srgbClr val="FFFFFF"/>
      </a:lt1>
      <a:dk2>
        <a:srgbClr val="800000"/>
      </a:dk2>
      <a:lt2>
        <a:srgbClr val="CCCCCC"/>
      </a:lt2>
      <a:accent1>
        <a:srgbClr val="0E427E"/>
      </a:accent1>
      <a:accent2>
        <a:srgbClr val="C5AF48"/>
      </a:accent2>
      <a:accent3>
        <a:srgbClr val="327C56"/>
      </a:accent3>
      <a:accent4>
        <a:srgbClr val="387B7D"/>
      </a:accent4>
      <a:accent5>
        <a:srgbClr val="BA7436"/>
      </a:accent5>
      <a:accent6>
        <a:srgbClr val="804000"/>
      </a:accent6>
      <a:hlink>
        <a:srgbClr val="1D6B8D"/>
      </a:hlink>
      <a:folHlink>
        <a:srgbClr val="103B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346</Words>
  <Application>Microsoft Office PowerPoint</Application>
  <PresentationFormat>On-screen Show (16:9)</PresentationFormat>
  <Paragraphs>68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label</vt:lpstr>
      <vt:lpstr>#ACPSCAI15 </vt:lpstr>
      <vt:lpstr>PowerPoint Presentation</vt:lpstr>
      <vt:lpstr>What was the focus?</vt:lpstr>
      <vt:lpstr>How does this connect to the work of our division?</vt:lpstr>
      <vt:lpstr>Who came together to collaborate?</vt:lpstr>
      <vt:lpstr>What was the process?</vt:lpstr>
      <vt:lpstr>What was the process?</vt:lpstr>
      <vt:lpstr>What was the process?</vt:lpstr>
      <vt:lpstr>What was the process?</vt:lpstr>
      <vt:lpstr>What was the process?</vt:lpstr>
      <vt:lpstr>What was the process?</vt:lpstr>
      <vt:lpstr>What are our next steps?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#ACPSCAI15</dc:title>
  <dc:creator>Christine Thompson</dc:creator>
  <cp:lastModifiedBy>Christine Thompson</cp:lastModifiedBy>
  <cp:revision>4</cp:revision>
  <dcterms:modified xsi:type="dcterms:W3CDTF">2015-07-09T22:15:49Z</dcterms:modified>
</cp:coreProperties>
</file>